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</p:sldMasterIdLst>
  <p:sldIdLst>
    <p:sldId id="257" r:id="rId2"/>
    <p:sldId id="259" r:id="rId3"/>
    <p:sldId id="263" r:id="rId4"/>
    <p:sldId id="266" r:id="rId5"/>
    <p:sldId id="261" r:id="rId6"/>
    <p:sldId id="264" r:id="rId7"/>
    <p:sldId id="265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B459"/>
    <a:srgbClr val="38ACB8"/>
    <a:srgbClr val="2BA6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http://5F3561395DBB97F94E65BA0FB0B41BEA.dms.sberbank.ru/5F3561395DBB97F94E65BA0FB0B41BEA-1D846AA072F743AD1555F56CEEB1F010-18BA1A6A97BDED12AD01C044E4EA46AF/1.png" TargetMode="External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http://5F3561395DBB97F94E65BA0FB0B41BEA.dms.sberbank.ru/5F3561395DBB97F94E65BA0FB0B41BEA-6098138D9D51C24B64017E0FB9743751-101097E20535F3856CF5BFDD5AAEDD25/1.png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http://5F3561395DBB97F94E65BA0FB0B41BEA.dms.sberbank.ru/5F3561395DBB97F94E65BA0FB0B41BEA-1D846AA072F743AD1555F56CEEB1F010-18BA1A6A97BDED12AD01C044E4EA46AF/1.png" TargetMode="External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http://5F3561395DBB97F94E65BA0FB0B41BEA.dms.sberbank.ru/5F3561395DBB97F94E65BA0FB0B41BEA-6098138D9D51C24B64017E0FB9743751-101097E20535F3856CF5BFDD5AAEDD25/1.png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3FB6F-ACA5-4987-9D7D-422181772236}" type="datetimeFigureOut">
              <a:rPr lang="ru-RU" smtClean="0"/>
              <a:t>23.10.2022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B4B64-B256-43B6-8BF9-C980E1618A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0489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3FB6F-ACA5-4987-9D7D-422181772236}" type="datetimeFigureOut">
              <a:rPr lang="ru-RU" smtClean="0"/>
              <a:t>23.10.2022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B4B64-B256-43B6-8BF9-C980E1618A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7150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3FB6F-ACA5-4987-9D7D-422181772236}" type="datetimeFigureOut">
              <a:rPr lang="ru-RU" smtClean="0"/>
              <a:t>23.10.2022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B4B64-B256-43B6-8BF9-C980E1618A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00239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3FB6F-ACA5-4987-9D7D-422181772236}" type="datetimeFigureOut">
              <a:rPr lang="ru-RU" smtClean="0"/>
              <a:t>23.10.2022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B4B64-B256-43B6-8BF9-C980E1618A9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07795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3FB6F-ACA5-4987-9D7D-422181772236}" type="datetimeFigureOut">
              <a:rPr lang="ru-RU" smtClean="0"/>
              <a:t>23.10.2022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B4B64-B256-43B6-8BF9-C980E1618A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15563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3FB6F-ACA5-4987-9D7D-422181772236}" type="datetimeFigureOut">
              <a:rPr lang="ru-RU" smtClean="0"/>
              <a:t>23.10.2022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B4B64-B256-43B6-8BF9-C980E1618A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00430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3FB6F-ACA5-4987-9D7D-422181772236}" type="datetimeFigureOut">
              <a:rPr lang="ru-RU" smtClean="0"/>
              <a:t>23.10.2022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B4B64-B256-43B6-8BF9-C980E1618A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68687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3FB6F-ACA5-4987-9D7D-422181772236}" type="datetimeFigureOut">
              <a:rPr lang="ru-RU" smtClean="0"/>
              <a:t>23.10.2022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B4B64-B256-43B6-8BF9-C980E1618A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64010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3FB6F-ACA5-4987-9D7D-422181772236}" type="datetimeFigureOut">
              <a:rPr lang="ru-RU" smtClean="0"/>
              <a:t>23.10.2022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B4B64-B256-43B6-8BF9-C980E1618A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98319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35"/>
          <a:stretch/>
        </p:blipFill>
        <p:spPr>
          <a:xfrm>
            <a:off x="716612" y="306326"/>
            <a:ext cx="11091297" cy="62388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</p:pic>
      <p:sp>
        <p:nvSpPr>
          <p:cNvPr id="14" name="Прямоугольник 13"/>
          <p:cNvSpPr/>
          <p:nvPr userDrawn="1"/>
        </p:nvSpPr>
        <p:spPr>
          <a:xfrm>
            <a:off x="5774506" y="306326"/>
            <a:ext cx="6033403" cy="6238854"/>
          </a:xfrm>
          <a:prstGeom prst="rect">
            <a:avLst/>
          </a:prstGeom>
          <a:solidFill>
            <a:srgbClr val="E6E6E6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 userDrawn="1"/>
        </p:nvSpPr>
        <p:spPr>
          <a:xfrm>
            <a:off x="391887" y="306326"/>
            <a:ext cx="5382619" cy="6252542"/>
          </a:xfrm>
          <a:prstGeom prst="rect">
            <a:avLst/>
          </a:prstGeom>
          <a:gradFill>
            <a:gsLst>
              <a:gs pos="0">
                <a:srgbClr val="27A530"/>
              </a:gs>
              <a:gs pos="67000">
                <a:srgbClr val="15ADD6"/>
              </a:gs>
              <a:gs pos="46000">
                <a:srgbClr val="99CE68"/>
              </a:gs>
              <a:gs pos="27000">
                <a:srgbClr val="EAE225"/>
              </a:gs>
              <a:gs pos="92000">
                <a:srgbClr val="2589CA"/>
              </a:gs>
            </a:gsLst>
            <a:lin ang="19200000" scaled="0"/>
          </a:gradFill>
          <a:ln w="5873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BC5F2EB-A7EF-7341-95C5-1D35103D9A8D}"/>
              </a:ext>
            </a:extLst>
          </p:cNvPr>
          <p:cNvSpPr/>
          <p:nvPr userDrawn="1"/>
        </p:nvSpPr>
        <p:spPr>
          <a:xfrm>
            <a:off x="8928100" y="6104068"/>
            <a:ext cx="28798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5000"/>
              </a:lnSpc>
            </a:pPr>
            <a:r>
              <a:rPr lang="ru-RU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Проект ПЕРЕЗАПУСК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16706" y="3048714"/>
            <a:ext cx="52578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Заголовок 1"/>
          <p:cNvSpPr>
            <a:spLocks noGrp="1"/>
          </p:cNvSpPr>
          <p:nvPr>
            <p:ph type="ctrTitle"/>
          </p:nvPr>
        </p:nvSpPr>
        <p:spPr>
          <a:xfrm>
            <a:off x="516706" y="1366982"/>
            <a:ext cx="5257800" cy="1609952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 descr="http://5F3561395DBB97F94E65BA0FB0B41BEA.dms.sberbank.ru/5F3561395DBB97F94E65BA0FB0B41BEA-1D846AA072F743AD1555F56CEEB1F010-18BA1A6A97BDED12AD01C044E4EA46AF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479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B21E8-3E03-4FC7-8466-40804C5B104D}" type="datetimeFigureOut">
              <a:rPr lang="ru-RU" smtClean="0"/>
              <a:t>23.10.2022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230B9-8401-4396-B26D-C350C2BE0DFF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Прямая соединительная линия 7"/>
          <p:cNvCxnSpPr/>
          <p:nvPr userDrawn="1"/>
        </p:nvCxnSpPr>
        <p:spPr>
          <a:xfrm>
            <a:off x="838200" y="1191488"/>
            <a:ext cx="10515600" cy="1"/>
          </a:xfrm>
          <a:prstGeom prst="line">
            <a:avLst/>
          </a:prstGeom>
          <a:ln w="127000">
            <a:gradFill flip="none" rotWithShape="1">
              <a:gsLst>
                <a:gs pos="10000">
                  <a:srgbClr val="2BA630"/>
                </a:gs>
                <a:gs pos="30000">
                  <a:srgbClr val="E5E027"/>
                </a:gs>
                <a:gs pos="50000">
                  <a:srgbClr val="47B9AC"/>
                </a:gs>
                <a:gs pos="75000">
                  <a:srgbClr val="1CAED0"/>
                </a:gs>
                <a:gs pos="90000">
                  <a:srgbClr val="3B93CD"/>
                </a:gs>
              </a:gsLst>
              <a:lin ang="192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 descr="http://5F3561395DBB97F94E65BA0FB0B41BEA.dms.sberbank.ru/5F3561395DBB97F94E65BA0FB0B41BEA-6098138D9D51C24B64017E0FB9743751-101097E20535F3856CF5BFDD5AAEDD25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4" name="Рисунок 13" descr="http://5F3561395DBB97F94E65BA0FB0B41BEA.dms.sberbank.ru/5F3561395DBB97F94E65BA0FB0B41BEA-6098138D9D51C24B64017E0FB9743751-101097E20535F3856CF5BFDD5AAEDD25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5" name="Рисунок 14" descr="http://5F3561395DBB97F94E65BA0FB0B41BEA.dms.sberbank.ru/5F3561395DBB97F94E65BA0FB0B41BEA-6098138D9D51C24B64017E0FB9743751-101097E20535F3856CF5BFDD5AAEDD25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6" name="Рисунок 15" descr="http://5F3561395DBB97F94E65BA0FB0B41BEA.dms.sberbank.ru/5F3561395DBB97F94E65BA0FB0B41BEA-6098138D9D51C24B64017E0FB9743751-101097E20535F3856CF5BFDD5AAEDD25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7" name="Рисунок 16" descr="http://5F3561395DBB97F94E65BA0FB0B41BEA.dms.sberbank.ru/5F3561395DBB97F94E65BA0FB0B41BEA-6098138D9D51C24B64017E0FB9743751-101097E20535F3856CF5BFDD5AAEDD25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8" name="Рисунок 17" descr="http://5F3561395DBB97F94E65BA0FB0B41BEA.dms.sberbank.ru/5F3561395DBB97F94E65BA0FB0B41BEA-6098138D9D51C24B64017E0FB9743751-101097E20535F3856CF5BFDD5AAEDD25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89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B21E8-3E03-4FC7-8466-40804C5B104D}" type="datetimeFigureOut">
              <a:rPr lang="ru-RU" smtClean="0"/>
              <a:t>23.10.2022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230B9-8401-4396-B26D-C350C2BE0DFF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35"/>
          <a:stretch/>
        </p:blipFill>
        <p:spPr>
          <a:xfrm>
            <a:off x="716612" y="306326"/>
            <a:ext cx="11091297" cy="62388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</p:pic>
      <p:sp>
        <p:nvSpPr>
          <p:cNvPr id="8" name="Прямоугольник 7"/>
          <p:cNvSpPr/>
          <p:nvPr userDrawn="1"/>
        </p:nvSpPr>
        <p:spPr>
          <a:xfrm>
            <a:off x="5774506" y="306326"/>
            <a:ext cx="6033403" cy="6238854"/>
          </a:xfrm>
          <a:prstGeom prst="rect">
            <a:avLst/>
          </a:prstGeom>
          <a:solidFill>
            <a:srgbClr val="E6E6E6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391887" y="306326"/>
            <a:ext cx="5382619" cy="6252542"/>
          </a:xfrm>
          <a:prstGeom prst="rect">
            <a:avLst/>
          </a:prstGeom>
          <a:gradFill>
            <a:gsLst>
              <a:gs pos="0">
                <a:srgbClr val="27A530"/>
              </a:gs>
              <a:gs pos="67000">
                <a:srgbClr val="15ADD6"/>
              </a:gs>
              <a:gs pos="46000">
                <a:srgbClr val="99CE68"/>
              </a:gs>
              <a:gs pos="27000">
                <a:srgbClr val="EAE225"/>
              </a:gs>
              <a:gs pos="92000">
                <a:srgbClr val="2589CA"/>
              </a:gs>
            </a:gsLst>
            <a:lin ang="19200000" scaled="0"/>
          </a:gradFill>
          <a:ln w="5873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BC5F2EB-A7EF-7341-95C5-1D35103D9A8D}"/>
              </a:ext>
            </a:extLst>
          </p:cNvPr>
          <p:cNvSpPr/>
          <p:nvPr userDrawn="1"/>
        </p:nvSpPr>
        <p:spPr>
          <a:xfrm>
            <a:off x="8928100" y="6104068"/>
            <a:ext cx="28798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5000"/>
              </a:lnSpc>
            </a:pPr>
            <a:r>
              <a:rPr lang="ru-RU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Проект ПЕРЕЗАПУСК</a:t>
            </a:r>
          </a:p>
        </p:txBody>
      </p:sp>
      <p:pic>
        <p:nvPicPr>
          <p:cNvPr id="11" name="Рисунок 10" descr="http://5F3561395DBB97F94E65BA0FB0B41BEA.dms.sberbank.ru/5F3561395DBB97F94E65BA0FB0B41BEA-1D846AA072F743AD1555F56CEEB1F010-18BA1A6A97BDED12AD01C044E4EA46AF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67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3FB6F-ACA5-4987-9D7D-422181772236}" type="datetimeFigureOut">
              <a:rPr lang="ru-RU" smtClean="0"/>
              <a:t>23.10.2022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B4B64-B256-43B6-8BF9-C980E1618A92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Прямая соединительная линия 7"/>
          <p:cNvCxnSpPr/>
          <p:nvPr userDrawn="1"/>
        </p:nvCxnSpPr>
        <p:spPr>
          <a:xfrm>
            <a:off x="838200" y="1191488"/>
            <a:ext cx="10515600" cy="1"/>
          </a:xfrm>
          <a:prstGeom prst="line">
            <a:avLst/>
          </a:prstGeom>
          <a:ln w="127000">
            <a:gradFill flip="none" rotWithShape="1">
              <a:gsLst>
                <a:gs pos="10000">
                  <a:srgbClr val="2BA630"/>
                </a:gs>
                <a:gs pos="30000">
                  <a:srgbClr val="E5E027"/>
                </a:gs>
                <a:gs pos="50000">
                  <a:srgbClr val="47B9AC"/>
                </a:gs>
                <a:gs pos="75000">
                  <a:srgbClr val="1CAED0"/>
                </a:gs>
                <a:gs pos="90000">
                  <a:srgbClr val="3B93CD"/>
                </a:gs>
              </a:gsLst>
              <a:lin ang="192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5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B21E8-3E03-4FC7-8466-40804C5B104D}" type="datetimeFigureOut">
              <a:rPr lang="ru-RU" smtClean="0"/>
              <a:t>23.10.2022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230B9-8401-4396-B26D-C350C2BE0DFF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Прямоугольник 9"/>
          <p:cNvSpPr/>
          <p:nvPr userDrawn="1"/>
        </p:nvSpPr>
        <p:spPr>
          <a:xfrm flipV="1">
            <a:off x="282629" y="283028"/>
            <a:ext cx="11626342" cy="6346369"/>
          </a:xfrm>
          <a:prstGeom prst="rect">
            <a:avLst/>
          </a:prstGeom>
          <a:noFill/>
          <a:ln w="76200">
            <a:gradFill>
              <a:gsLst>
                <a:gs pos="10000">
                  <a:srgbClr val="2BA630"/>
                </a:gs>
                <a:gs pos="30000">
                  <a:srgbClr val="E8E127"/>
                </a:gs>
                <a:gs pos="50000">
                  <a:srgbClr val="72C488"/>
                </a:gs>
                <a:gs pos="90000">
                  <a:srgbClr val="2589CA"/>
                </a:gs>
                <a:gs pos="75000">
                  <a:srgbClr val="15ACD6"/>
                </a:gs>
              </a:gsLst>
              <a:lin ang="19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432743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B21E8-3E03-4FC7-8466-40804C5B104D}" type="datetimeFigureOut">
              <a:rPr lang="ru-RU" smtClean="0"/>
              <a:t>23.10.2022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230B9-8401-4396-B26D-C350C2BE0DFF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Прямая соединительная линия 7"/>
          <p:cNvCxnSpPr/>
          <p:nvPr userDrawn="1"/>
        </p:nvCxnSpPr>
        <p:spPr>
          <a:xfrm>
            <a:off x="838200" y="1191488"/>
            <a:ext cx="10515600" cy="1"/>
          </a:xfrm>
          <a:prstGeom prst="line">
            <a:avLst/>
          </a:prstGeom>
          <a:ln w="127000">
            <a:gradFill flip="none" rotWithShape="1">
              <a:gsLst>
                <a:gs pos="10000">
                  <a:srgbClr val="2BA630"/>
                </a:gs>
                <a:gs pos="30000">
                  <a:srgbClr val="E5E027"/>
                </a:gs>
                <a:gs pos="50000">
                  <a:srgbClr val="47B9AC"/>
                </a:gs>
                <a:gs pos="75000">
                  <a:srgbClr val="1CAED0"/>
                </a:gs>
                <a:gs pos="90000">
                  <a:srgbClr val="3B93CD"/>
                </a:gs>
              </a:gsLst>
              <a:lin ang="192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6416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B21E8-3E03-4FC7-8466-40804C5B104D}" type="datetimeFigureOut">
              <a:rPr lang="ru-RU" smtClean="0"/>
              <a:t>23.10.2022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230B9-8401-4396-B26D-C350C2BE0DFF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 flipV="1">
            <a:off x="282629" y="283028"/>
            <a:ext cx="11626342" cy="6346369"/>
          </a:xfrm>
          <a:prstGeom prst="rect">
            <a:avLst/>
          </a:prstGeom>
          <a:noFill/>
          <a:ln w="76200">
            <a:gradFill>
              <a:gsLst>
                <a:gs pos="10000">
                  <a:srgbClr val="2BA630"/>
                </a:gs>
                <a:gs pos="30000">
                  <a:srgbClr val="E8E127"/>
                </a:gs>
                <a:gs pos="50000">
                  <a:srgbClr val="72C488"/>
                </a:gs>
                <a:gs pos="90000">
                  <a:srgbClr val="2589CA"/>
                </a:gs>
                <a:gs pos="75000">
                  <a:srgbClr val="15ACD6"/>
                </a:gs>
              </a:gsLst>
              <a:lin ang="19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/>
          </a:p>
        </p:txBody>
      </p:sp>
      <p:pic>
        <p:nvPicPr>
          <p:cNvPr id="2" name="Рисунок 1" descr="http://5F3561395DBB97F94E65BA0FB0B41BEA.dms.sberbank.ru/5F3561395DBB97F94E65BA0FB0B41BEA-6098138D9D51C24B64017E0FB9743751-101097E20535F3856CF5BFDD5AAEDD25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89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B21E8-3E03-4FC7-8466-40804C5B104D}" type="datetimeFigureOut">
              <a:rPr lang="ru-RU" smtClean="0"/>
              <a:t>23.10.2022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230B9-8401-4396-B26D-C350C2BE0DFF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Прямая соединительная линия 7"/>
          <p:cNvCxnSpPr/>
          <p:nvPr userDrawn="1"/>
        </p:nvCxnSpPr>
        <p:spPr>
          <a:xfrm flipV="1">
            <a:off x="4977606" y="1505527"/>
            <a:ext cx="794" cy="5037713"/>
          </a:xfrm>
          <a:prstGeom prst="line">
            <a:avLst/>
          </a:prstGeom>
          <a:ln w="127000">
            <a:gradFill flip="none" rotWithShape="1">
              <a:gsLst>
                <a:gs pos="10000">
                  <a:srgbClr val="2BA630"/>
                </a:gs>
                <a:gs pos="30000">
                  <a:srgbClr val="E5E027"/>
                </a:gs>
                <a:gs pos="50000">
                  <a:srgbClr val="47B9AC"/>
                </a:gs>
                <a:gs pos="75000">
                  <a:srgbClr val="1CAED0"/>
                </a:gs>
                <a:gs pos="90000">
                  <a:srgbClr val="3B93CD"/>
                </a:gs>
              </a:gsLst>
              <a:lin ang="192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248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3FB6F-ACA5-4987-9D7D-422181772236}" type="datetimeFigureOut">
              <a:rPr lang="ru-RU" smtClean="0"/>
              <a:t>23.10.2022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B4B64-B256-43B6-8BF9-C980E1618A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9575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83FB6F-ACA5-4987-9D7D-422181772236}" type="datetimeFigureOut">
              <a:rPr lang="ru-RU" smtClean="0"/>
              <a:t>23.10.2022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B4B64-B256-43B6-8BF9-C980E1618A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31335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51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 idx="4294967295"/>
          </p:nvPr>
        </p:nvSpPr>
        <p:spPr>
          <a:xfrm>
            <a:off x="1107126" y="1614283"/>
            <a:ext cx="9805737" cy="3167442"/>
          </a:xfrm>
        </p:spPr>
        <p:txBody>
          <a:bodyPr>
            <a:noAutofit/>
          </a:bodyPr>
          <a:lstStyle/>
          <a:p>
            <a:pPr algn="ctr"/>
            <a:r>
              <a:rPr lang="ru-RU" sz="4000" b="1" dirty="0">
                <a:latin typeface="Montserrat" panose="00000500000000000000" pitchFamily="2" charset="-52"/>
              </a:rPr>
              <a:t>АВТОМАТИЗАЦИЯ ПРОВЕРКИ СВЕЖЕСТИ ПРОДУКТОВ</a:t>
            </a:r>
            <a:br>
              <a:rPr lang="ru-RU" sz="4000" b="1" dirty="0">
                <a:latin typeface="Montserrat" panose="00000500000000000000" pitchFamily="2" charset="-52"/>
              </a:rPr>
            </a:br>
            <a:br>
              <a:rPr lang="ru-RU" sz="4000" b="1" dirty="0">
                <a:latin typeface="Montserrat" panose="00000500000000000000" pitchFamily="2" charset="-52"/>
              </a:rPr>
            </a:br>
            <a:br>
              <a:rPr lang="ru-RU" sz="4000" b="1" dirty="0">
                <a:latin typeface="Montserrat" panose="00000500000000000000" pitchFamily="2" charset="-52"/>
              </a:rPr>
            </a:br>
            <a:r>
              <a:rPr lang="en-US" sz="4000" b="1" dirty="0">
                <a:latin typeface="Montserrat" panose="00000500000000000000" pitchFamily="2" charset="-52"/>
              </a:rPr>
              <a:t>SAMOKAT QI</a:t>
            </a:r>
            <a:endParaRPr lang="ru-RU" sz="4000" b="1" dirty="0">
              <a:latin typeface="Montserrat" panose="00000500000000000000" pitchFamily="2" charset="-52"/>
            </a:endParaRPr>
          </a:p>
        </p:txBody>
      </p:sp>
      <p:pic>
        <p:nvPicPr>
          <p:cNvPr id="1026" name="Picture 2" descr="Самокат (сервис доставки) — Википедия">
            <a:extLst>
              <a:ext uri="{FF2B5EF4-FFF2-40B4-BE49-F238E27FC236}">
                <a16:creationId xmlns:a16="http://schemas.microsoft.com/office/drawing/2014/main" id="{13BE1FB0-F654-4212-BC23-409AD0BD7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0329" y="5243717"/>
            <a:ext cx="1456527" cy="139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BDE5BE-952A-4ADC-AE09-0DA34F8C8887}"/>
              </a:ext>
            </a:extLst>
          </p:cNvPr>
          <p:cNvSpPr txBox="1"/>
          <p:nvPr/>
        </p:nvSpPr>
        <p:spPr>
          <a:xfrm>
            <a:off x="8740115" y="6146816"/>
            <a:ext cx="208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Постников А.С.</a:t>
            </a:r>
          </a:p>
        </p:txBody>
      </p:sp>
    </p:spTree>
    <p:extLst>
      <p:ext uri="{BB962C8B-B14F-4D97-AF65-F5344CB8AC3E}">
        <p14:creationId xmlns:p14="http://schemas.microsoft.com/office/powerpoint/2010/main" val="1725568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1336" y="258336"/>
            <a:ext cx="9649326" cy="857400"/>
          </a:xfrm>
        </p:spPr>
        <p:txBody>
          <a:bodyPr/>
          <a:lstStyle/>
          <a:p>
            <a:pPr algn="ctr"/>
            <a:r>
              <a:rPr lang="en-US" b="1" dirty="0">
                <a:latin typeface="Montserrat" panose="020B0604020202020204" pitchFamily="2" charset="-52"/>
              </a:rPr>
              <a:t>AS IS</a:t>
            </a:r>
            <a:endParaRPr lang="ru-RU" b="1" dirty="0">
              <a:latin typeface="Montserrat" panose="020B0604020202020204" pitchFamily="2" charset="-52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49F4A0-51FA-4F05-8A4F-ABA1309FE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933" y="1330246"/>
            <a:ext cx="7514133" cy="534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67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10731" y="223030"/>
            <a:ext cx="9649327" cy="750171"/>
          </a:xfrm>
        </p:spPr>
        <p:txBody>
          <a:bodyPr/>
          <a:lstStyle/>
          <a:p>
            <a:pPr algn="ctr"/>
            <a:r>
              <a:rPr lang="en-US" b="1" dirty="0">
                <a:latin typeface="Montserrat" panose="00000500000000000000" pitchFamily="2" charset="-52"/>
              </a:rPr>
              <a:t>GAP </a:t>
            </a:r>
            <a:endParaRPr lang="ru-RU" b="1" dirty="0">
              <a:latin typeface="Montserrat" panose="00000500000000000000" pitchFamily="2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10731" y="1668682"/>
            <a:ext cx="6412279" cy="255897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dirty="0">
                <a:latin typeface="Montserrat" panose="00000500000000000000" pitchFamily="2" charset="-52"/>
              </a:rPr>
              <a:t>1.</a:t>
            </a:r>
            <a:r>
              <a:rPr lang="ru-RU" sz="1600" dirty="0">
                <a:latin typeface="Montserrat" panose="00000500000000000000" pitchFamily="2" charset="-52"/>
              </a:rPr>
              <a:t> Точный список продуктов для проверки - не известен.</a:t>
            </a:r>
          </a:p>
          <a:p>
            <a:pPr marL="457200" indent="-457200">
              <a:buAutoNum type="arabicPeriod"/>
            </a:pPr>
            <a:endParaRPr lang="ru-RU" sz="1600" dirty="0">
              <a:latin typeface="Montserrat" panose="00000500000000000000" pitchFamily="2" charset="-52"/>
            </a:endParaRPr>
          </a:p>
          <a:p>
            <a:pPr marL="0" indent="0">
              <a:buNone/>
            </a:pPr>
            <a:endParaRPr lang="ru-RU" sz="1600" dirty="0">
              <a:latin typeface="Montserrat" panose="00000500000000000000" pitchFamily="2" charset="-52"/>
            </a:endParaRPr>
          </a:p>
          <a:p>
            <a:pPr marL="0" indent="0">
              <a:buNone/>
            </a:pPr>
            <a:r>
              <a:rPr lang="ru-RU" sz="1600" dirty="0">
                <a:latin typeface="Montserrat" panose="00000500000000000000" pitchFamily="2" charset="-52"/>
              </a:rPr>
              <a:t>2. Сотрудники забывают выполнять проверку вовремя.</a:t>
            </a:r>
          </a:p>
          <a:p>
            <a:pPr marL="0" indent="0">
              <a:buNone/>
            </a:pPr>
            <a:endParaRPr lang="ru-RU" sz="1600" dirty="0">
              <a:latin typeface="Montserrat" panose="00000500000000000000" pitchFamily="2" charset="-52"/>
            </a:endParaRPr>
          </a:p>
          <a:p>
            <a:pPr marL="0" indent="0">
              <a:buNone/>
            </a:pPr>
            <a:endParaRPr lang="ru-RU" sz="1600" dirty="0">
              <a:latin typeface="Montserrat" panose="00000500000000000000" pitchFamily="2" charset="-52"/>
            </a:endParaRPr>
          </a:p>
          <a:p>
            <a:pPr marL="0" indent="0">
              <a:buNone/>
            </a:pPr>
            <a:r>
              <a:rPr lang="ru-RU" sz="1600" dirty="0">
                <a:latin typeface="Montserrat" panose="00000500000000000000" pitchFamily="2" charset="-52"/>
              </a:rPr>
              <a:t>3. Проверка занимает существенное кол-во времени.</a:t>
            </a:r>
          </a:p>
          <a:p>
            <a:pPr marL="0" indent="0">
              <a:buNone/>
            </a:pPr>
            <a:endParaRPr lang="ru-RU" sz="1600" dirty="0">
              <a:latin typeface="Montserrat" panose="00000500000000000000" pitchFamily="2" charset="-52"/>
            </a:endParaRPr>
          </a:p>
          <a:p>
            <a:pPr marL="0" indent="0">
              <a:buNone/>
            </a:pPr>
            <a:endParaRPr lang="ru-RU" sz="1600" dirty="0">
              <a:latin typeface="Montserrat" panose="00000500000000000000" pitchFamily="2" charset="-52"/>
            </a:endParaRPr>
          </a:p>
          <a:p>
            <a:pPr marL="0" indent="0">
              <a:buNone/>
            </a:pPr>
            <a:endParaRPr lang="ru-RU" sz="1600" dirty="0">
              <a:latin typeface="Montserrat" panose="00000500000000000000" pitchFamily="2" charset="-52"/>
            </a:endParaRPr>
          </a:p>
        </p:txBody>
      </p:sp>
      <p:pic>
        <p:nvPicPr>
          <p:cNvPr id="5" name="Рисунок 4" descr="Документ со сплошной заливкой">
            <a:extLst>
              <a:ext uri="{FF2B5EF4-FFF2-40B4-BE49-F238E27FC236}">
                <a16:creationId xmlns:a16="http://schemas.microsoft.com/office/drawing/2014/main" id="{A1E3B908-514A-4FCE-A6BD-CAB754670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368349" y="1345397"/>
            <a:ext cx="914400" cy="914400"/>
          </a:xfrm>
          <a:prstGeom prst="rect">
            <a:avLst/>
          </a:prstGeom>
        </p:spPr>
      </p:pic>
      <p:pic>
        <p:nvPicPr>
          <p:cNvPr id="7" name="Рисунок 6" descr="Вопросительный знак со сплошной заливкой">
            <a:extLst>
              <a:ext uri="{FF2B5EF4-FFF2-40B4-BE49-F238E27FC236}">
                <a16:creationId xmlns:a16="http://schemas.microsoft.com/office/drawing/2014/main" id="{AB45E708-0AF9-4000-B180-D9D8C0886B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51511" y="1345397"/>
            <a:ext cx="914400" cy="914400"/>
          </a:xfrm>
          <a:prstGeom prst="rect">
            <a:avLst/>
          </a:prstGeom>
        </p:spPr>
      </p:pic>
      <p:pic>
        <p:nvPicPr>
          <p:cNvPr id="9" name="Рисунок 8" descr="Голова с шестеренками со сплошной заливкой">
            <a:extLst>
              <a:ext uri="{FF2B5EF4-FFF2-40B4-BE49-F238E27FC236}">
                <a16:creationId xmlns:a16="http://schemas.microsoft.com/office/drawing/2014/main" id="{69B741DA-5E95-4F47-8AD3-EB34557FF8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68349" y="2345844"/>
            <a:ext cx="914400" cy="914400"/>
          </a:xfrm>
          <a:prstGeom prst="rect">
            <a:avLst/>
          </a:prstGeom>
        </p:spPr>
      </p:pic>
      <p:pic>
        <p:nvPicPr>
          <p:cNvPr id="11" name="Рисунок 10" descr="Справка со сплошной заливкой">
            <a:extLst>
              <a:ext uri="{FF2B5EF4-FFF2-40B4-BE49-F238E27FC236}">
                <a16:creationId xmlns:a16="http://schemas.microsoft.com/office/drawing/2014/main" id="{4730CEBA-9543-450B-93A6-F4094A41E1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38848" y="2328882"/>
            <a:ext cx="992082" cy="992082"/>
          </a:xfrm>
          <a:prstGeom prst="rect">
            <a:avLst/>
          </a:prstGeom>
        </p:spPr>
      </p:pic>
      <p:pic>
        <p:nvPicPr>
          <p:cNvPr id="13" name="Рисунок 12" descr="Секундомер со сплошной заливкой">
            <a:extLst>
              <a:ext uri="{FF2B5EF4-FFF2-40B4-BE49-F238E27FC236}">
                <a16:creationId xmlns:a16="http://schemas.microsoft.com/office/drawing/2014/main" id="{2AD97E08-13AA-41DA-A6F5-2F7354F000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82749" y="3336779"/>
            <a:ext cx="914400" cy="914400"/>
          </a:xfrm>
          <a:prstGeom prst="rect">
            <a:avLst/>
          </a:prstGeom>
        </p:spPr>
      </p:pic>
      <p:pic>
        <p:nvPicPr>
          <p:cNvPr id="15" name="Рисунок 14" descr="Мужчина с тростью со сплошной заливкой">
            <a:extLst>
              <a:ext uri="{FF2B5EF4-FFF2-40B4-BE49-F238E27FC236}">
                <a16:creationId xmlns:a16="http://schemas.microsoft.com/office/drawing/2014/main" id="{1489136D-C434-47BB-82D0-88E88A41F6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368349" y="3313258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B8E223-84EE-445C-8C76-58EA000C4C21}"/>
              </a:ext>
            </a:extLst>
          </p:cNvPr>
          <p:cNvSpPr txBox="1"/>
          <p:nvPr/>
        </p:nvSpPr>
        <p:spPr>
          <a:xfrm>
            <a:off x="135992" y="4694243"/>
            <a:ext cx="12056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ontserrat" panose="00000500000000000000" pitchFamily="2" charset="-52"/>
              </a:rPr>
              <a:t>Вышеперечисленное приводит к тому, что на полках хранятся товары не первой свежести, что несет за собой определенные репутационные риски и, как следствие, отток клиентов и прибыли.</a:t>
            </a:r>
          </a:p>
          <a:p>
            <a:endParaRPr lang="ru-RU" dirty="0"/>
          </a:p>
        </p:txBody>
      </p:sp>
      <p:pic>
        <p:nvPicPr>
          <p:cNvPr id="18" name="Рисунок 17" descr="Контур плачущего лица со сплошной заливкой">
            <a:extLst>
              <a:ext uri="{FF2B5EF4-FFF2-40B4-BE49-F238E27FC236}">
                <a16:creationId xmlns:a16="http://schemas.microsoft.com/office/drawing/2014/main" id="{E30CBF41-8A15-4BB0-93BA-5C922659316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677983" y="5405448"/>
            <a:ext cx="914400" cy="914400"/>
          </a:xfrm>
          <a:prstGeom prst="rect">
            <a:avLst/>
          </a:prstGeom>
        </p:spPr>
      </p:pic>
      <p:pic>
        <p:nvPicPr>
          <p:cNvPr id="20" name="Рисунок 19" descr="График тенденции к понижению со сплошной заливкой">
            <a:extLst>
              <a:ext uri="{FF2B5EF4-FFF2-40B4-BE49-F238E27FC236}">
                <a16:creationId xmlns:a16="http://schemas.microsoft.com/office/drawing/2014/main" id="{4B5E31AD-0C0D-46FE-AE92-5F52A60D095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724400" y="5405448"/>
            <a:ext cx="914400" cy="914400"/>
          </a:xfrm>
          <a:prstGeom prst="rect">
            <a:avLst/>
          </a:prstGeom>
        </p:spPr>
      </p:pic>
      <p:pic>
        <p:nvPicPr>
          <p:cNvPr id="22" name="Рисунок 21" descr="Драма со сплошной заливкой">
            <a:extLst>
              <a:ext uri="{FF2B5EF4-FFF2-40B4-BE49-F238E27FC236}">
                <a16:creationId xmlns:a16="http://schemas.microsoft.com/office/drawing/2014/main" id="{5E6E8D86-E6EC-4A5B-9ADE-CECC44792C5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51511" y="540544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188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26476C1-B0A1-4082-B60B-33B965F2654E}"/>
              </a:ext>
            </a:extLst>
          </p:cNvPr>
          <p:cNvSpPr txBox="1">
            <a:spLocks/>
          </p:cNvSpPr>
          <p:nvPr/>
        </p:nvSpPr>
        <p:spPr>
          <a:xfrm>
            <a:off x="1266070" y="302003"/>
            <a:ext cx="9404723" cy="8346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spc="300" dirty="0">
                <a:latin typeface="Montserrat" panose="00000500000000000000" pitchFamily="2" charset="-52"/>
              </a:rPr>
              <a:t>REQUIREMENTS</a:t>
            </a:r>
            <a:r>
              <a:rPr lang="ru-RU" sz="4000" b="1" spc="300" dirty="0">
                <a:latin typeface="Montserrat" panose="00000500000000000000" pitchFamily="2" charset="-52"/>
              </a:rPr>
              <a:t> (</a:t>
            </a:r>
            <a:r>
              <a:rPr lang="en-US" sz="4000" b="1" spc="300" dirty="0">
                <a:latin typeface="Montserrat" panose="00000500000000000000" pitchFamily="2" charset="-52"/>
              </a:rPr>
              <a:t>CONCEPT)</a:t>
            </a:r>
            <a:endParaRPr lang="ru-RU" sz="4000" b="1" spc="300" dirty="0">
              <a:latin typeface="Montserrat" panose="00000500000000000000" pitchFamily="2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60DEFD-E58F-4ECC-A276-E12C6CC74CB5}"/>
              </a:ext>
            </a:extLst>
          </p:cNvPr>
          <p:cNvSpPr txBox="1"/>
          <p:nvPr/>
        </p:nvSpPr>
        <p:spPr>
          <a:xfrm>
            <a:off x="840997" y="1663365"/>
            <a:ext cx="41085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Пересчет товара оформляется в виде всплывающего уведомления на экране АРМ и синхронизируется с сканер-кольцом после начала задания</a:t>
            </a:r>
            <a:endParaRPr lang="ru-RU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6F48E1-D11B-4BDF-B32E-DCBC7D7CDEE6}"/>
              </a:ext>
            </a:extLst>
          </p:cNvPr>
          <p:cNvSpPr txBox="1"/>
          <p:nvPr/>
        </p:nvSpPr>
        <p:spPr>
          <a:xfrm>
            <a:off x="6398004" y="1647923"/>
            <a:ext cx="519907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i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Данные должны вытягиваться из WMS ранжированные по срокам годности (FEFO система хранения). В дополнение, для продуктов,</a:t>
            </a:r>
            <a:r>
              <a:rPr lang="en-US" sz="1400" i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r>
              <a:rPr lang="ru-RU" sz="1400" i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хранящихся более 24 часа) предусмотрен отдельный </a:t>
            </a:r>
            <a:r>
              <a:rPr lang="ru-RU" sz="1400" i="1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рэндж</a:t>
            </a:r>
            <a:r>
              <a:rPr lang="ru-RU" sz="1400" i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, основанный на приемках продукции в </a:t>
            </a:r>
            <a:r>
              <a:rPr lang="ru-RU" sz="1400" i="1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дарксторах</a:t>
            </a:r>
            <a:endParaRPr lang="ru-RU" sz="14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" name="Рисунок 9" descr="Передача со сплошной заливкой">
            <a:extLst>
              <a:ext uri="{FF2B5EF4-FFF2-40B4-BE49-F238E27FC236}">
                <a16:creationId xmlns:a16="http://schemas.microsoft.com/office/drawing/2014/main" id="{52C6C839-A137-45A0-AB67-16A252978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1398" y="1646316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C24168-C81D-453B-9D7B-6F2ED1BAC68B}"/>
              </a:ext>
            </a:extLst>
          </p:cNvPr>
          <p:cNvSpPr txBox="1"/>
          <p:nvPr/>
        </p:nvSpPr>
        <p:spPr>
          <a:xfrm>
            <a:off x="857776" y="2780992"/>
            <a:ext cx="41085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Задание запускается после авторизации на АРМ. В начале и конце смены, если сотрудников несколько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ru-RU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задание делится на равные части.</a:t>
            </a:r>
            <a:endParaRPr lang="ru-RU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015796-064A-4D59-B050-B7CCA613CBBC}"/>
              </a:ext>
            </a:extLst>
          </p:cNvPr>
          <p:cNvSpPr txBox="1"/>
          <p:nvPr/>
        </p:nvSpPr>
        <p:spPr>
          <a:xfrm>
            <a:off x="6402894" y="2856493"/>
            <a:ext cx="456990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i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Данные по кол-ву авторизированных сотрудников необходимо брать из </a:t>
            </a:r>
            <a:r>
              <a:rPr lang="en-US" sz="1400" i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WMS </a:t>
            </a:r>
            <a:r>
              <a:rPr lang="ru-RU" sz="1400" i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или глобальной БД.</a:t>
            </a:r>
          </a:p>
        </p:txBody>
      </p:sp>
      <p:pic>
        <p:nvPicPr>
          <p:cNvPr id="15" name="Рисунок 14" descr="Передача со сплошной заливкой">
            <a:extLst>
              <a:ext uri="{FF2B5EF4-FFF2-40B4-BE49-F238E27FC236}">
                <a16:creationId xmlns:a16="http://schemas.microsoft.com/office/drawing/2014/main" id="{455DA090-80C3-477D-893A-B97F70DF6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7435" y="2732391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D1B7D5D-0849-43B9-A7B2-55261016B35D}"/>
              </a:ext>
            </a:extLst>
          </p:cNvPr>
          <p:cNvSpPr txBox="1"/>
          <p:nvPr/>
        </p:nvSpPr>
        <p:spPr>
          <a:xfrm>
            <a:off x="98115" y="1307346"/>
            <a:ext cx="11995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Существующее АРМ сотрудников </a:t>
            </a:r>
            <a:r>
              <a:rPr lang="ru-RU" sz="16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дарксторов</a:t>
            </a:r>
            <a:r>
              <a:rPr lang="ru-RU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должно помочь в осуществлении операции проверки свежести.</a:t>
            </a:r>
            <a:endParaRPr lang="ru-RU" sz="1600" dirty="0">
              <a:latin typeface="Montserrat" panose="00000500000000000000" pitchFamily="2" charset="-52"/>
            </a:endParaRPr>
          </a:p>
          <a:p>
            <a:endParaRPr lang="ru-RU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9B3507-8759-4629-99E0-076823F3F0F7}"/>
              </a:ext>
            </a:extLst>
          </p:cNvPr>
          <p:cNvSpPr txBox="1"/>
          <p:nvPr/>
        </p:nvSpPr>
        <p:spPr>
          <a:xfrm>
            <a:off x="840997" y="3865063"/>
            <a:ext cx="421756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Окошко должно блокировать возможность его закрытия. Сборка заказа без пересчёта не представляется возможным.</a:t>
            </a:r>
            <a:endParaRPr lang="ru-RU" sz="1400" dirty="0"/>
          </a:p>
        </p:txBody>
      </p:sp>
      <p:pic>
        <p:nvPicPr>
          <p:cNvPr id="19" name="Рисунок 18" descr="Передача со сплошной заливкой">
            <a:extLst>
              <a:ext uri="{FF2B5EF4-FFF2-40B4-BE49-F238E27FC236}">
                <a16:creationId xmlns:a16="http://schemas.microsoft.com/office/drawing/2014/main" id="{3E5354F9-E447-4ABA-AC89-53C0BA147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7435" y="3775009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885E8E4-C1B6-4A84-8D4A-809CFBA6CEAF}"/>
              </a:ext>
            </a:extLst>
          </p:cNvPr>
          <p:cNvSpPr txBox="1"/>
          <p:nvPr/>
        </p:nvSpPr>
        <p:spPr>
          <a:xfrm>
            <a:off x="6398004" y="3841230"/>
            <a:ext cx="41085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 i="1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ru-RU" dirty="0"/>
              <a:t>К сборке заказов можно привязать </a:t>
            </a:r>
            <a:r>
              <a:rPr lang="en-US" dirty="0"/>
              <a:t>KPI </a:t>
            </a:r>
            <a:r>
              <a:rPr lang="ru-RU" dirty="0"/>
              <a:t>на кол-во собранных заказов в день.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54E56E-4822-46B2-A985-5DBEFF209A1C}"/>
              </a:ext>
            </a:extLst>
          </p:cNvPr>
          <p:cNvSpPr txBox="1"/>
          <p:nvPr/>
        </p:nvSpPr>
        <p:spPr>
          <a:xfrm>
            <a:off x="840997" y="4905962"/>
            <a:ext cx="421756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ru-RU" dirty="0"/>
              <a:t>По списку из </a:t>
            </a:r>
            <a:r>
              <a:rPr lang="en-US" dirty="0"/>
              <a:t>WMS </a:t>
            </a:r>
            <a:r>
              <a:rPr lang="ru-RU" dirty="0"/>
              <a:t>при помощи сканер-кольца осуществляется действия проверки. Варианты выбора</a:t>
            </a:r>
            <a:r>
              <a:rPr lang="en-US" dirty="0"/>
              <a:t> </a:t>
            </a:r>
            <a:r>
              <a:rPr lang="ru-RU" dirty="0"/>
              <a:t>           и        .</a:t>
            </a:r>
          </a:p>
        </p:txBody>
      </p:sp>
      <p:pic>
        <p:nvPicPr>
          <p:cNvPr id="24" name="Рисунок 23" descr="Передача со сплошной заливкой">
            <a:extLst>
              <a:ext uri="{FF2B5EF4-FFF2-40B4-BE49-F238E27FC236}">
                <a16:creationId xmlns:a16="http://schemas.microsoft.com/office/drawing/2014/main" id="{E7E24EA4-BCA6-4F35-8B7B-C507C1822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7435" y="4852726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D54189D-5EA3-49E5-98F7-84210C90670F}"/>
              </a:ext>
            </a:extLst>
          </p:cNvPr>
          <p:cNvSpPr txBox="1"/>
          <p:nvPr/>
        </p:nvSpPr>
        <p:spPr>
          <a:xfrm>
            <a:off x="6398004" y="4470283"/>
            <a:ext cx="475935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 i="1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ru-RU" dirty="0"/>
              <a:t>После синхронизации на кольце включается режим “инвентаризации”, что позволяет оптимизировать осмотр необходимой продукции. Если продукт «      », он сразу убирается с полки в специальную тележку для брака; если «     », выводится в доступный сток.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0D9A0D-DA04-476C-BECF-64DDBD8D11C8}"/>
              </a:ext>
            </a:extLst>
          </p:cNvPr>
          <p:cNvSpPr txBox="1"/>
          <p:nvPr/>
        </p:nvSpPr>
        <p:spPr>
          <a:xfrm>
            <a:off x="838603" y="5915078"/>
            <a:ext cx="4639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ru-RU" dirty="0"/>
              <a:t>После завершения осмотра система подготавливает документы на списание брака.</a:t>
            </a:r>
          </a:p>
        </p:txBody>
      </p:sp>
      <p:pic>
        <p:nvPicPr>
          <p:cNvPr id="29" name="Рисунок 28" descr="Передача со сплошной заливкой">
            <a:extLst>
              <a:ext uri="{FF2B5EF4-FFF2-40B4-BE49-F238E27FC236}">
                <a16:creationId xmlns:a16="http://schemas.microsoft.com/office/drawing/2014/main" id="{43D6C692-3493-4BB5-913A-7A681F194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3694" y="5787852"/>
            <a:ext cx="914400" cy="914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3D41E2A-9266-4DCF-8B8F-8406C4C6B1AB}"/>
              </a:ext>
            </a:extLst>
          </p:cNvPr>
          <p:cNvSpPr txBox="1"/>
          <p:nvPr/>
        </p:nvSpPr>
        <p:spPr>
          <a:xfrm>
            <a:off x="6398004" y="5860069"/>
            <a:ext cx="474029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 i="1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ru-RU" dirty="0"/>
              <a:t>Данные высылаются в </a:t>
            </a:r>
            <a:r>
              <a:rPr lang="en-US" dirty="0"/>
              <a:t>WMS</a:t>
            </a:r>
            <a:r>
              <a:rPr lang="ru-RU" dirty="0"/>
              <a:t> и обратно на </a:t>
            </a:r>
            <a:r>
              <a:rPr lang="en-US" dirty="0"/>
              <a:t>APM </a:t>
            </a:r>
            <a:r>
              <a:rPr lang="ru-RU" dirty="0"/>
              <a:t>сотрудника, где он может еще раз осмотреть тележку с браком и списать весь список.</a:t>
            </a:r>
          </a:p>
        </p:txBody>
      </p:sp>
      <p:pic>
        <p:nvPicPr>
          <p:cNvPr id="33" name="Рисунок 32" descr="Закрепить со сплошной заливкой">
            <a:extLst>
              <a:ext uri="{FF2B5EF4-FFF2-40B4-BE49-F238E27FC236}">
                <a16:creationId xmlns:a16="http://schemas.microsoft.com/office/drawing/2014/main" id="{8CAC753C-87CF-4B66-A179-141B20AD03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397" y="1868649"/>
            <a:ext cx="658536" cy="658536"/>
          </a:xfrm>
          <a:prstGeom prst="rect">
            <a:avLst/>
          </a:prstGeom>
        </p:spPr>
      </p:pic>
      <p:pic>
        <p:nvPicPr>
          <p:cNvPr id="34" name="Рисунок 33" descr="Закрепить со сплошной заливкой">
            <a:extLst>
              <a:ext uri="{FF2B5EF4-FFF2-40B4-BE49-F238E27FC236}">
                <a16:creationId xmlns:a16="http://schemas.microsoft.com/office/drawing/2014/main" id="{E6B60342-BB98-4A02-A6D9-6E9524F4A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397" y="2893307"/>
            <a:ext cx="658536" cy="658536"/>
          </a:xfrm>
          <a:prstGeom prst="rect">
            <a:avLst/>
          </a:prstGeom>
        </p:spPr>
      </p:pic>
      <p:pic>
        <p:nvPicPr>
          <p:cNvPr id="35" name="Рисунок 34" descr="Закрепить со сплошной заливкой">
            <a:extLst>
              <a:ext uri="{FF2B5EF4-FFF2-40B4-BE49-F238E27FC236}">
                <a16:creationId xmlns:a16="http://schemas.microsoft.com/office/drawing/2014/main" id="{8C7377B1-D32F-4A0E-BB78-E377ADD597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397" y="3917965"/>
            <a:ext cx="658536" cy="658536"/>
          </a:xfrm>
          <a:prstGeom prst="rect">
            <a:avLst/>
          </a:prstGeom>
        </p:spPr>
      </p:pic>
      <p:pic>
        <p:nvPicPr>
          <p:cNvPr id="36" name="Рисунок 35" descr="Закрепить со сплошной заливкой">
            <a:extLst>
              <a:ext uri="{FF2B5EF4-FFF2-40B4-BE49-F238E27FC236}">
                <a16:creationId xmlns:a16="http://schemas.microsoft.com/office/drawing/2014/main" id="{9665E16A-C2B2-448D-B2CF-2FEF60EA8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397" y="4883729"/>
            <a:ext cx="658536" cy="658536"/>
          </a:xfrm>
          <a:prstGeom prst="rect">
            <a:avLst/>
          </a:prstGeom>
        </p:spPr>
      </p:pic>
      <p:pic>
        <p:nvPicPr>
          <p:cNvPr id="37" name="Рисунок 36" descr="Закрепить со сплошной заливкой">
            <a:extLst>
              <a:ext uri="{FF2B5EF4-FFF2-40B4-BE49-F238E27FC236}">
                <a16:creationId xmlns:a16="http://schemas.microsoft.com/office/drawing/2014/main" id="{AC430DAB-A6FC-41C2-908E-0392DB362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9929" y="5834902"/>
            <a:ext cx="658536" cy="658536"/>
          </a:xfrm>
          <a:prstGeom prst="rect">
            <a:avLst/>
          </a:prstGeom>
        </p:spPr>
      </p:pic>
      <p:pic>
        <p:nvPicPr>
          <p:cNvPr id="38" name="Рисунок 37" descr="Флажок со сплошной заливкой">
            <a:extLst>
              <a:ext uri="{FF2B5EF4-FFF2-40B4-BE49-F238E27FC236}">
                <a16:creationId xmlns:a16="http://schemas.microsoft.com/office/drawing/2014/main" id="{0617C0B7-94B7-4D2A-B55F-6EAF60DC7AE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98626" y="5346269"/>
            <a:ext cx="339390" cy="339390"/>
          </a:xfrm>
          <a:prstGeom prst="rect">
            <a:avLst/>
          </a:prstGeom>
        </p:spPr>
      </p:pic>
      <p:pic>
        <p:nvPicPr>
          <p:cNvPr id="39" name="Рисунок 38" descr="Закрыть со сплошной заливкой">
            <a:extLst>
              <a:ext uri="{FF2B5EF4-FFF2-40B4-BE49-F238E27FC236}">
                <a16:creationId xmlns:a16="http://schemas.microsoft.com/office/drawing/2014/main" id="{BDB98928-06D6-455E-8B09-0394CBBF5D3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86889" y="5372570"/>
            <a:ext cx="339390" cy="339390"/>
          </a:xfrm>
          <a:prstGeom prst="rect">
            <a:avLst/>
          </a:prstGeom>
        </p:spPr>
      </p:pic>
      <p:pic>
        <p:nvPicPr>
          <p:cNvPr id="27" name="Рисунок 26" descr="Флажок со сплошной заливкой">
            <a:extLst>
              <a:ext uri="{FF2B5EF4-FFF2-40B4-BE49-F238E27FC236}">
                <a16:creationId xmlns:a16="http://schemas.microsoft.com/office/drawing/2014/main" id="{D4AA1EBB-AD3D-497F-97CC-BE20879F913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75169" y="5105599"/>
            <a:ext cx="339390" cy="339390"/>
          </a:xfrm>
          <a:prstGeom prst="rect">
            <a:avLst/>
          </a:prstGeom>
        </p:spPr>
      </p:pic>
      <p:pic>
        <p:nvPicPr>
          <p:cNvPr id="30" name="Рисунок 29" descr="Закрыть со сплошной заливкой">
            <a:extLst>
              <a:ext uri="{FF2B5EF4-FFF2-40B4-BE49-F238E27FC236}">
                <a16:creationId xmlns:a16="http://schemas.microsoft.com/office/drawing/2014/main" id="{0817F2C1-CA2C-4D62-9986-571A14BA46D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31488" y="5310460"/>
            <a:ext cx="339390" cy="3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898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3312" y="248728"/>
            <a:ext cx="9797300" cy="1400530"/>
          </a:xfrm>
        </p:spPr>
        <p:txBody>
          <a:bodyPr/>
          <a:lstStyle/>
          <a:p>
            <a:pPr algn="ctr"/>
            <a:r>
              <a:rPr lang="en-US" b="1" dirty="0">
                <a:latin typeface="Montserrat" panose="00000500000000000000" pitchFamily="2" charset="-52"/>
              </a:rPr>
              <a:t>TO BE</a:t>
            </a:r>
            <a:r>
              <a:rPr lang="ru-RU" b="1" dirty="0">
                <a:latin typeface="Montserrat" panose="00000500000000000000" pitchFamily="2" charset="-52"/>
              </a:rPr>
              <a:t> (</a:t>
            </a:r>
            <a:r>
              <a:rPr lang="en-US" b="1" dirty="0">
                <a:latin typeface="Montserrat" panose="00000500000000000000" pitchFamily="2" charset="-52"/>
              </a:rPr>
              <a:t>BPMN 2.0 NOTATION)</a:t>
            </a:r>
            <a:endParaRPr lang="ru-RU" b="1" dirty="0">
              <a:latin typeface="Montserrat" panose="00000500000000000000" pitchFamily="2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Bpmn</a:t>
            </a:r>
            <a:r>
              <a:rPr lang="en-US" dirty="0"/>
              <a:t> </a:t>
            </a:r>
            <a:r>
              <a:rPr lang="ru-RU" dirty="0"/>
              <a:t>диаграмма процесса</a:t>
            </a:r>
          </a:p>
        </p:txBody>
      </p:sp>
      <p:pic>
        <p:nvPicPr>
          <p:cNvPr id="4" name="BPMN2.0_Samokat_QI">
            <a:hlinkClick r:id="" action="ppaction://media"/>
            <a:extLst>
              <a:ext uri="{FF2B5EF4-FFF2-40B4-BE49-F238E27FC236}">
                <a16:creationId xmlns:a16="http://schemas.microsoft.com/office/drawing/2014/main" id="{E874DF32-9BE6-45D8-ACB6-074FF7C8C0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2713" y="1328066"/>
            <a:ext cx="11266573" cy="528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37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45142" y="242993"/>
            <a:ext cx="9282265" cy="730130"/>
          </a:xfrm>
        </p:spPr>
        <p:txBody>
          <a:bodyPr/>
          <a:lstStyle/>
          <a:p>
            <a:pPr algn="ctr"/>
            <a:r>
              <a:rPr lang="en-US" b="1" dirty="0">
                <a:latin typeface="Montserrat" panose="00000500000000000000" pitchFamily="2" charset="-52"/>
              </a:rPr>
              <a:t>SEQUENCE </a:t>
            </a:r>
            <a:r>
              <a:rPr lang="ru-RU" b="1" dirty="0">
                <a:latin typeface="Montserrat" panose="00000500000000000000" pitchFamily="2" charset="-52"/>
              </a:rPr>
              <a:t>ДИАГРАММА </a:t>
            </a:r>
            <a:r>
              <a:rPr lang="en-US" b="1" dirty="0">
                <a:latin typeface="Montserrat" panose="00000500000000000000" pitchFamily="2" charset="-52"/>
              </a:rPr>
              <a:t>UML</a:t>
            </a:r>
            <a:br>
              <a:rPr lang="ru-RU" b="1" dirty="0">
                <a:latin typeface="Montserrat" panose="00000500000000000000" pitchFamily="2" charset="-52"/>
              </a:rPr>
            </a:br>
            <a:endParaRPr lang="ru-RU" b="1" dirty="0">
              <a:latin typeface="Montserrat" panose="00000500000000000000" pitchFamily="2" charset="-52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D196B96-82C4-4A6A-8B07-5CFF1A57B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830" y="1372395"/>
            <a:ext cx="7662339" cy="514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52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04635" y="167492"/>
            <a:ext cx="9749173" cy="1400530"/>
          </a:xfrm>
        </p:spPr>
        <p:txBody>
          <a:bodyPr/>
          <a:lstStyle/>
          <a:p>
            <a:pPr algn="ctr"/>
            <a:r>
              <a:rPr lang="en-US" b="1" dirty="0">
                <a:latin typeface="Montserrat" panose="00000500000000000000" pitchFamily="2" charset="-52"/>
              </a:rPr>
              <a:t>DESIGN</a:t>
            </a:r>
            <a:endParaRPr lang="ru-RU" b="1" dirty="0">
              <a:latin typeface="Montserrat" panose="00000500000000000000" pitchFamily="2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Дизайн-макет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E1F901D-E072-4B2D-A23C-8CC1899BA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876" y="1356769"/>
            <a:ext cx="9940867" cy="512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6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865</TotalTime>
  <Words>311</Words>
  <Application>Microsoft Office PowerPoint</Application>
  <PresentationFormat>Широкоэкранный</PresentationFormat>
  <Paragraphs>30</Paragraphs>
  <Slides>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Century Gothic</vt:lpstr>
      <vt:lpstr>Montserrat</vt:lpstr>
      <vt:lpstr>Wingdings 3</vt:lpstr>
      <vt:lpstr>Ион</vt:lpstr>
      <vt:lpstr>АВТОМАТИЗАЦИЯ ПРОВЕРКИ СВЕЖЕСТИ ПРОДУКТОВ   SAMOKAT QI</vt:lpstr>
      <vt:lpstr>AS IS</vt:lpstr>
      <vt:lpstr>GAP </vt:lpstr>
      <vt:lpstr>Презентация PowerPoint</vt:lpstr>
      <vt:lpstr>TO BE (BPMN 2.0 NOTATION)</vt:lpstr>
      <vt:lpstr>SEQUENCE ДИАГРАММА UML </vt:lpstr>
      <vt:lpstr>DESIGN</vt:lpstr>
    </vt:vector>
  </TitlesOfParts>
  <Company>ПАО Сбербанк России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Шумихина Ольга Ивановна</dc:creator>
  <cp:lastModifiedBy>ChinInf@outlook.com</cp:lastModifiedBy>
  <cp:revision>54</cp:revision>
  <dcterms:created xsi:type="dcterms:W3CDTF">2021-02-19T10:44:02Z</dcterms:created>
  <dcterms:modified xsi:type="dcterms:W3CDTF">2022-10-23T17:40:31Z</dcterms:modified>
</cp:coreProperties>
</file>